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3" r:id="rId2"/>
    <p:sldId id="287" r:id="rId3"/>
    <p:sldId id="258" r:id="rId4"/>
    <p:sldId id="288" r:id="rId5"/>
    <p:sldId id="289" r:id="rId6"/>
    <p:sldId id="290" r:id="rId7"/>
    <p:sldId id="292" r:id="rId8"/>
  </p:sldIdLst>
  <p:sldSz cx="6858000" cy="9144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55">
          <p15:clr>
            <a:srgbClr val="A4A3A4"/>
          </p15:clr>
        </p15:guide>
        <p15:guide id="3" pos="275">
          <p15:clr>
            <a:srgbClr val="A4A3A4"/>
          </p15:clr>
        </p15:guide>
        <p15:guide id="4" pos="4083">
          <p15:clr>
            <a:srgbClr val="A4A3A4"/>
          </p15:clr>
        </p15:guide>
        <p15:guide id="5" pos="22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371" autoAdjust="0"/>
  </p:normalViewPr>
  <p:slideViewPr>
    <p:cSldViewPr>
      <p:cViewPr varScale="1">
        <p:scale>
          <a:sx n="86" d="100"/>
          <a:sy n="86" d="100"/>
        </p:scale>
        <p:origin x="2928" y="108"/>
      </p:cViewPr>
      <p:guideLst>
        <p:guide orient="horz" pos="2880"/>
        <p:guide pos="2155"/>
        <p:guide pos="275"/>
        <p:guide pos="4083"/>
        <p:guide pos="22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73" tIns="46237" rIns="92473" bIns="4623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73" tIns="46237" rIns="92473" bIns="4623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529A65ED-0A8C-4EF7-ADEF-89518007E672}" type="datetimeFigureOut">
              <a:rPr lang="es-ES"/>
              <a:pPr>
                <a:defRPr/>
              </a:pPr>
              <a:t>08/09/2022</a:t>
            </a:fld>
            <a:endParaRPr lang="es-E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71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6467"/>
            <a:ext cx="5608320" cy="418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73" tIns="46237" rIns="92473" bIns="462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748"/>
            <a:ext cx="3037840" cy="46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73" tIns="46237" rIns="92473" bIns="4623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748"/>
            <a:ext cx="3037840" cy="46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73" tIns="46237" rIns="92473" bIns="4623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FA1490D6-8D15-48E4-9A0D-D28C1648907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4517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4768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3218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4101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7257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94176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9450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05024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0B8DE-FB57-4596-BBC5-23EADEB5543F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A8763-65A2-45B0-8905-DD77CD2BCA1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0195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8B650-1FBB-40BB-8430-BBF2261D4322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94E58-C663-403F-89F3-51B0047E555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09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DB9F4-5F2D-4D3E-A424-08BF9154758F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75B90-2154-419B-BA9B-6E5B60CBC3A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0162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A1800-7A09-468A-946C-917DDB130492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780F1-7F65-41BA-A930-EFE227AABE5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898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39B2B-28E0-4174-8607-E0CC77599622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00745-C319-43D3-8B84-E3A4562C9D1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8230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DC7C0-0808-44BD-AFDF-7261D8AA6E63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4334D-66D1-484A-8B97-8882B3009DD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4275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FB77B-D6DB-462F-A2EB-0479182F5514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7F6D6-A0F4-4357-A7CB-2563E1F0ABC4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6181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6CDDB-EA05-48C1-8297-65B75FFE6B50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98421-D273-4240-B0B3-B99E9439E55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499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66E8B-8777-4373-BF07-D2A4E82DEC8C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99680-FEE4-4A7A-B9CD-9F81906F524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75979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18F3D-B1E2-4A62-994A-14EC81D77CDE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D545D-3FD8-45AF-951B-4B4F146D582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3337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C3BA8-27FF-43F7-8486-F5C9A1D63804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7B42D-2FE8-4454-9FF0-B297BED4867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507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FF221-B03F-4ADF-9F62-9BD478E7DC1D}" type="datetime1">
              <a:rPr lang="es-ES"/>
              <a:pPr>
                <a:defRPr/>
              </a:pPr>
              <a:t>08/09/2022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BED916-8210-45CF-8513-3F323DF7117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" y="27076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70358" y="8244408"/>
            <a:ext cx="5647522" cy="55399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2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1500" b="1" dirty="0">
                <a:solidFill>
                  <a:schemeClr val="bg1"/>
                </a:solidFill>
                <a:latin typeface="Arial Black" pitchFamily="34" charset="0"/>
                <a:cs typeface="+mn-cs"/>
              </a:rPr>
              <a:t>         </a:t>
            </a:r>
            <a:r>
              <a:rPr lang="es-CO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Mayor General HENRY ARMANDO SANABRIA CELY </a:t>
            </a:r>
          </a:p>
          <a:p>
            <a:pPr algn="ctr">
              <a:defRPr/>
            </a:pPr>
            <a:endParaRPr lang="es-CO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3068960" y="3059832"/>
            <a:ext cx="1440160" cy="648072"/>
            <a:chOff x="3068960" y="3131839"/>
            <a:chExt cx="1224136" cy="504058"/>
          </a:xfrm>
        </p:grpSpPr>
        <p:grpSp>
          <p:nvGrpSpPr>
            <p:cNvPr id="15" name="12 Grupo"/>
            <p:cNvGrpSpPr>
              <a:grpSpLocks/>
            </p:cNvGrpSpPr>
            <p:nvPr/>
          </p:nvGrpSpPr>
          <p:grpSpPr bwMode="auto">
            <a:xfrm>
              <a:off x="3068960" y="3131841"/>
              <a:ext cx="803275" cy="504056"/>
              <a:chOff x="3302526" y="3106440"/>
              <a:chExt cx="802104" cy="529456"/>
            </a:xfrm>
          </p:grpSpPr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DFFFE"/>
                  </a:clrFrom>
                  <a:clrTo>
                    <a:srgbClr val="FDFFFE">
                      <a:alpha val="0"/>
                    </a:srgbClr>
                  </a:clrTo>
                </a:clrChange>
              </a:blip>
              <a:srcRect l="46233" t="20895" r="39295" b="67154"/>
              <a:stretch/>
            </p:blipFill>
            <p:spPr bwMode="auto">
              <a:xfrm>
                <a:off x="3302526" y="3106440"/>
                <a:ext cx="370135" cy="529456"/>
              </a:xfrm>
              <a:prstGeom prst="star10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Relaxed"/>
                <a:lightRig rig="threePt" dir="t"/>
              </a:scene3d>
              <a:sp3d/>
            </p:spPr>
          </p:pic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DFFFE"/>
                  </a:clrFrom>
                  <a:clrTo>
                    <a:srgbClr val="FDFFFE">
                      <a:alpha val="0"/>
                    </a:srgbClr>
                  </a:clrTo>
                </a:clrChange>
              </a:blip>
              <a:srcRect l="46233" t="20895" r="39295" b="67154"/>
              <a:stretch/>
            </p:blipFill>
            <p:spPr bwMode="auto">
              <a:xfrm>
                <a:off x="3734495" y="3106440"/>
                <a:ext cx="370135" cy="529456"/>
              </a:xfrm>
              <a:prstGeom prst="star10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Relaxed"/>
                <a:lightRig rig="threePt" dir="t"/>
              </a:scene3d>
              <a:sp3d/>
            </p:spPr>
          </p:pic>
        </p:grpSp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DFFFE"/>
                </a:clrFrom>
                <a:clrTo>
                  <a:srgbClr val="FDFFFE">
                    <a:alpha val="0"/>
                  </a:srgbClr>
                </a:clrTo>
              </a:clrChange>
            </a:blip>
            <a:srcRect l="46233" t="20895" r="39295" b="67154"/>
            <a:stretch/>
          </p:blipFill>
          <p:spPr bwMode="auto">
            <a:xfrm>
              <a:off x="3922421" y="3131839"/>
              <a:ext cx="370675" cy="504057"/>
            </a:xfrm>
            <a:prstGeom prst="star10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scene3d>
              <a:camera prst="perspectiveRelaxed"/>
              <a:lightRig rig="threePt" dir="t"/>
            </a:scene3d>
            <a:sp3d/>
          </p:spPr>
        </p:pic>
      </p:grpSp>
      <p:grpSp>
        <p:nvGrpSpPr>
          <p:cNvPr id="2" name="Grupo 1"/>
          <p:cNvGrpSpPr/>
          <p:nvPr/>
        </p:nvGrpSpPr>
        <p:grpSpPr>
          <a:xfrm>
            <a:off x="1903107" y="1905889"/>
            <a:ext cx="3785675" cy="1153943"/>
            <a:chOff x="2364533" y="1950427"/>
            <a:chExt cx="3785675" cy="115394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DFFFE"/>
                </a:clrFrom>
                <a:clrTo>
                  <a:srgbClr val="FDFFFE">
                    <a:alpha val="0"/>
                  </a:srgbClr>
                </a:clrTo>
              </a:clrChange>
            </a:blip>
            <a:srcRect l="46233" t="20895" r="39295" b="67154"/>
            <a:stretch/>
          </p:blipFill>
          <p:spPr bwMode="auto">
            <a:xfrm>
              <a:off x="3259316" y="1950427"/>
              <a:ext cx="992459" cy="1092819"/>
            </a:xfrm>
            <a:prstGeom prst="star10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228600">
                <a:schemeClr val="bg1">
                  <a:alpha val="56000"/>
                </a:schemeClr>
              </a:glow>
            </a:effec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DFFFE"/>
                </a:clrFrom>
                <a:clrTo>
                  <a:srgbClr val="FDFFFE">
                    <a:alpha val="0"/>
                  </a:srgbClr>
                </a:clrTo>
              </a:clrChange>
            </a:blip>
            <a:srcRect l="46233" t="20895" r="39295" b="67154"/>
            <a:stretch/>
          </p:blipFill>
          <p:spPr bwMode="auto">
            <a:xfrm>
              <a:off x="4169373" y="1967013"/>
              <a:ext cx="992459" cy="1092819"/>
            </a:xfrm>
            <a:prstGeom prst="star10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228600">
                <a:schemeClr val="bg1">
                  <a:alpha val="56000"/>
                </a:schemeClr>
              </a:glow>
            </a:effec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DFFFE"/>
                </a:clrFrom>
                <a:clrTo>
                  <a:srgbClr val="FDFFFE">
                    <a:alpha val="0"/>
                  </a:srgbClr>
                </a:clrTo>
              </a:clrChange>
            </a:blip>
            <a:srcRect l="46233" t="20895" r="39295" b="67154"/>
            <a:stretch/>
          </p:blipFill>
          <p:spPr bwMode="auto">
            <a:xfrm>
              <a:off x="5157749" y="2011551"/>
              <a:ext cx="992459" cy="1092819"/>
            </a:xfrm>
            <a:prstGeom prst="star10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228600">
                <a:schemeClr val="bg1">
                  <a:alpha val="56000"/>
                </a:schemeClr>
              </a:glow>
            </a:effec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DFFFE"/>
                </a:clrFrom>
                <a:clrTo>
                  <a:srgbClr val="FDFFFE">
                    <a:alpha val="0"/>
                  </a:srgbClr>
                </a:clrTo>
              </a:clrChange>
            </a:blip>
            <a:srcRect l="46233" t="20895" r="39295" b="67154"/>
            <a:stretch/>
          </p:blipFill>
          <p:spPr bwMode="auto">
            <a:xfrm>
              <a:off x="2364533" y="1967013"/>
              <a:ext cx="992459" cy="1092819"/>
            </a:xfrm>
            <a:prstGeom prst="star10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228600">
                <a:schemeClr val="bg1">
                  <a:alpha val="56000"/>
                </a:schemeClr>
              </a:glow>
            </a:effectLst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3 Imagen" descr="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4 CuadroTexto"/>
          <p:cNvSpPr txBox="1"/>
          <p:nvPr/>
        </p:nvSpPr>
        <p:spPr>
          <a:xfrm>
            <a:off x="692696" y="8209275"/>
            <a:ext cx="5647522" cy="32316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2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Mayor General HENRY ARMANDO SANABRIA CELY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F6639B7-CD48-54D1-0A8E-7D3FAB7E8A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47" y="935531"/>
            <a:ext cx="5472608" cy="6662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DB86EF20-3704-442B-B2C6-19304394DF3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370" y="6542218"/>
            <a:ext cx="1482362" cy="14670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15 Imagen" descr="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7"/>
          <a:stretch>
            <a:fillRect/>
          </a:stretch>
        </p:blipFill>
        <p:spPr bwMode="auto">
          <a:xfrm>
            <a:off x="3769" y="-32998"/>
            <a:ext cx="6858000" cy="9144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4 Rectángulo"/>
          <p:cNvSpPr>
            <a:spLocks noChangeArrowheads="1"/>
          </p:cNvSpPr>
          <p:nvPr/>
        </p:nvSpPr>
        <p:spPr bwMode="auto">
          <a:xfrm>
            <a:off x="2162175" y="602728"/>
            <a:ext cx="2822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INFORMACIÓN PERSONAL</a:t>
            </a:r>
          </a:p>
        </p:txBody>
      </p:sp>
      <p:sp>
        <p:nvSpPr>
          <p:cNvPr id="4101" name="6 Rectángulo"/>
          <p:cNvSpPr>
            <a:spLocks noChangeArrowheads="1"/>
          </p:cNvSpPr>
          <p:nvPr/>
        </p:nvSpPr>
        <p:spPr bwMode="auto">
          <a:xfrm>
            <a:off x="2396786" y="1092126"/>
            <a:ext cx="228267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sz="1400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Componente Biográfico</a:t>
            </a:r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444500" y="1384768"/>
            <a:ext cx="5576788" cy="282719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8C8C8C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just">
              <a:tabLst>
                <a:tab pos="1816100" algn="l"/>
                <a:tab pos="2006600" algn="l"/>
              </a:tabLst>
            </a:pPr>
            <a:endParaRPr lang="es-ES_tradnl" sz="1200" b="1" dirty="0"/>
          </a:p>
          <a:p>
            <a:pPr algn="just">
              <a:spcAft>
                <a:spcPts val="600"/>
              </a:spcAft>
              <a:tabLst>
                <a:tab pos="1816100" algn="l"/>
                <a:tab pos="2006600" algn="l"/>
              </a:tabLst>
            </a:pPr>
            <a:r>
              <a:rPr lang="es-ES_tradnl" sz="12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Cédula                             </a:t>
            </a:r>
            <a:r>
              <a:rPr lang="es-ES_tradnl" sz="1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:	</a:t>
            </a: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79.612.268 </a:t>
            </a:r>
          </a:p>
          <a:p>
            <a:pPr algn="just">
              <a:spcAft>
                <a:spcPts val="600"/>
              </a:spcAft>
              <a:tabLst>
                <a:tab pos="1816100" algn="l"/>
                <a:tab pos="2006600" algn="l"/>
              </a:tabLst>
            </a:pPr>
            <a:r>
              <a:rPr lang="es-ES_tradnl" sz="1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Fecha Nacimiento               : 	</a:t>
            </a: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30 de mayo de 1971</a:t>
            </a:r>
          </a:p>
          <a:p>
            <a:pPr algn="just">
              <a:spcAft>
                <a:spcPts val="600"/>
              </a:spcAft>
              <a:tabLst>
                <a:tab pos="1816100" algn="l"/>
                <a:tab pos="2006600" algn="l"/>
              </a:tabLst>
            </a:pPr>
            <a:r>
              <a:rPr lang="es-ES_tradnl" sz="1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Lugar de Nacimiento           : </a:t>
            </a: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	Bogotá D. C.</a:t>
            </a:r>
          </a:p>
          <a:p>
            <a:pPr algn="just">
              <a:spcAft>
                <a:spcPts val="600"/>
              </a:spcAft>
              <a:tabLst>
                <a:tab pos="1816100" algn="l"/>
                <a:tab pos="2006600" algn="l"/>
              </a:tabLst>
            </a:pPr>
            <a:r>
              <a:rPr lang="es-ES_tradnl" sz="1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Edad                                     : 	</a:t>
            </a: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51 años </a:t>
            </a:r>
          </a:p>
          <a:p>
            <a:pPr>
              <a:spcAft>
                <a:spcPts val="0"/>
              </a:spcAft>
              <a:tabLst>
                <a:tab pos="1816100" algn="l"/>
                <a:tab pos="2006600" algn="l"/>
              </a:tabLst>
            </a:pPr>
            <a:r>
              <a:rPr lang="es-ES_tradnl" sz="1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Titulo Profesional                 :</a:t>
            </a: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	Administrador Policial</a:t>
            </a:r>
          </a:p>
          <a:p>
            <a:pPr>
              <a:spcAft>
                <a:spcPts val="0"/>
              </a:spcAft>
              <a:tabLst>
                <a:tab pos="1816100" algn="l"/>
                <a:tab pos="2006600" algn="l"/>
              </a:tabLst>
            </a:pP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                Abogado</a:t>
            </a:r>
          </a:p>
          <a:p>
            <a:pPr>
              <a:spcAft>
                <a:spcPts val="0"/>
              </a:spcAft>
              <a:tabLst>
                <a:tab pos="1816100" algn="l"/>
                <a:tab pos="2006600" algn="l"/>
              </a:tabLst>
            </a:pP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                Especialista en Investigación Criminal</a:t>
            </a:r>
          </a:p>
          <a:p>
            <a:pPr>
              <a:spcAft>
                <a:spcPts val="0"/>
              </a:spcAft>
              <a:tabLst>
                <a:tab pos="1816100" algn="l"/>
                <a:tab pos="2006600" algn="l"/>
              </a:tabLst>
            </a:pP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                Especialista en Seguridad, </a:t>
            </a:r>
          </a:p>
          <a:p>
            <a:pPr>
              <a:spcAft>
                <a:spcPts val="0"/>
              </a:spcAft>
              <a:tabLst>
                <a:tab pos="1816100" algn="l"/>
                <a:tab pos="2006600" algn="l"/>
              </a:tabLst>
            </a:pP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                Especialista en Derecho Penal y Criminología </a:t>
            </a:r>
          </a:p>
          <a:p>
            <a:pPr>
              <a:spcAft>
                <a:spcPts val="0"/>
              </a:spcAft>
              <a:tabLst>
                <a:tab pos="1816100" algn="l"/>
                <a:tab pos="2006600" algn="l"/>
              </a:tabLst>
            </a:pP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                                                 Especialista en Derecho Administrativo.	</a:t>
            </a:r>
            <a:r>
              <a:rPr lang="es-ES_tradnl" sz="1100" dirty="0">
                <a:latin typeface="Microsoft Sans Serif" panose="020B0604020202020204" pitchFamily="34" charset="0"/>
                <a:ea typeface="Times New Roman" panose="02020603050405020304" pitchFamily="18" charset="0"/>
                <a:cs typeface="Microsoft Sans Serif" panose="020B0604020202020204" pitchFamily="34" charset="0"/>
              </a:rPr>
              <a:t> </a:t>
            </a:r>
            <a:endParaRPr lang="es-ES_tradnl" sz="1100" dirty="0">
              <a:latin typeface="Microsoft Sans Serif" panose="020B0604020202020204" pitchFamily="34" charset="0"/>
              <a:ea typeface="Microsoft Himalaya" panose="01010100010101010101" pitchFamily="2" charset="0"/>
              <a:cs typeface="Microsoft Sans Serif" panose="020B0604020202020204" pitchFamily="34" charset="0"/>
            </a:endParaRPr>
          </a:p>
          <a:p>
            <a:pPr>
              <a:spcAft>
                <a:spcPts val="600"/>
              </a:spcAft>
              <a:tabLst>
                <a:tab pos="1816100" algn="l"/>
                <a:tab pos="2006600" algn="l"/>
              </a:tabLst>
            </a:pPr>
            <a:r>
              <a:rPr lang="es-ES_tradnl" sz="1200" dirty="0">
                <a:latin typeface="Microsoft Sans Serif" panose="020B0604020202020204" pitchFamily="34" charset="0"/>
                <a:ea typeface="Microsoft Himalaya" panose="01010100010101010101" pitchFamily="2" charset="0"/>
                <a:cs typeface="Microsoft Sans Serif" panose="020B0604020202020204" pitchFamily="34" charset="0"/>
              </a:rPr>
              <a:t> </a:t>
            </a:r>
          </a:p>
          <a:p>
            <a:pPr>
              <a:spcAft>
                <a:spcPts val="600"/>
              </a:spcAft>
              <a:tabLst>
                <a:tab pos="1816100" algn="l"/>
                <a:tab pos="2006600" algn="l"/>
              </a:tabLst>
            </a:pPr>
            <a:endParaRPr lang="es-ES_tradnl" sz="1100" dirty="0"/>
          </a:p>
          <a:p>
            <a:pPr>
              <a:spcAft>
                <a:spcPts val="600"/>
              </a:spcAft>
              <a:tabLst>
                <a:tab pos="1816100" algn="l"/>
                <a:tab pos="2006600" algn="l"/>
              </a:tabLst>
            </a:pPr>
            <a:endParaRPr lang="es-ES_tradnl" sz="1100" dirty="0"/>
          </a:p>
          <a:p>
            <a:pPr>
              <a:spcAft>
                <a:spcPts val="600"/>
              </a:spcAft>
              <a:tabLst>
                <a:tab pos="1816100" algn="l"/>
                <a:tab pos="2006600" algn="l"/>
              </a:tabLst>
            </a:pPr>
            <a:r>
              <a:rPr lang="es-ES_tradnl" sz="1100" dirty="0"/>
              <a:t>	 	</a:t>
            </a:r>
          </a:p>
          <a:p>
            <a:pPr>
              <a:lnSpc>
                <a:spcPct val="140000"/>
              </a:lnSpc>
              <a:tabLst>
                <a:tab pos="1816100" algn="l"/>
                <a:tab pos="2006600" algn="l"/>
              </a:tabLst>
            </a:pPr>
            <a:endParaRPr lang="es-ES_tradnl" sz="1100" dirty="0"/>
          </a:p>
          <a:p>
            <a:pPr>
              <a:lnSpc>
                <a:spcPct val="140000"/>
              </a:lnSpc>
              <a:tabLst>
                <a:tab pos="1816100" algn="l"/>
                <a:tab pos="2006600" algn="l"/>
              </a:tabLst>
            </a:pPr>
            <a:r>
              <a:rPr lang="es-ES_tradnl" sz="1100" dirty="0"/>
              <a:t>		 </a:t>
            </a:r>
          </a:p>
        </p:txBody>
      </p:sp>
      <p:sp>
        <p:nvSpPr>
          <p:cNvPr id="4103" name="Rectangle 10"/>
          <p:cNvSpPr>
            <a:spLocks noChangeArrowheads="1"/>
          </p:cNvSpPr>
          <p:nvPr/>
        </p:nvSpPr>
        <p:spPr bwMode="auto">
          <a:xfrm>
            <a:off x="434975" y="5641702"/>
            <a:ext cx="5874345" cy="94652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8C8C8C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just">
              <a:lnSpc>
                <a:spcPct val="130000"/>
              </a:lnSpc>
              <a:tabLst>
                <a:tab pos="1333500" algn="l"/>
                <a:tab pos="1524000" algn="l"/>
              </a:tabLst>
            </a:pPr>
            <a:r>
              <a:rPr lang="es-ES_tradnl" sz="1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Especialidad</a:t>
            </a: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			</a:t>
            </a:r>
            <a:r>
              <a:rPr lang="es-ES_tradnl" sz="1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:  </a:t>
            </a: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Vigilancia </a:t>
            </a:r>
          </a:p>
          <a:p>
            <a:pPr>
              <a:lnSpc>
                <a:spcPct val="130000"/>
              </a:lnSpc>
              <a:tabLst>
                <a:tab pos="1333500" algn="l"/>
                <a:tab pos="1524000" algn="l"/>
              </a:tabLst>
            </a:pPr>
            <a:r>
              <a:rPr lang="es-ES_tradnl" sz="1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Cargo Actual</a:t>
            </a: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			</a:t>
            </a:r>
            <a:r>
              <a:rPr lang="es-ES_tradnl" sz="1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:  </a:t>
            </a:r>
            <a:r>
              <a:rPr lang="es-ES_tradnl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Director General de la Policía Nacional de Colombia</a:t>
            </a:r>
          </a:p>
          <a:p>
            <a:pPr>
              <a:lnSpc>
                <a:spcPct val="130000"/>
              </a:lnSpc>
              <a:tabLst>
                <a:tab pos="1333500" algn="l"/>
                <a:tab pos="1524000" algn="l"/>
              </a:tabLst>
            </a:pPr>
            <a:r>
              <a:rPr lang="es-CO" sz="11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Tiempo de servicio		        :  </a:t>
            </a:r>
            <a:r>
              <a:rPr lang="es-CO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35 años </a:t>
            </a:r>
            <a:endParaRPr lang="es-ES_tradnl" sz="1200" b="1" dirty="0">
              <a:solidFill>
                <a:srgbClr val="000066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104" name="9 Rectángulo"/>
          <p:cNvSpPr>
            <a:spLocks noChangeArrowheads="1"/>
          </p:cNvSpPr>
          <p:nvPr/>
        </p:nvSpPr>
        <p:spPr bwMode="auto">
          <a:xfrm>
            <a:off x="2530475" y="5059090"/>
            <a:ext cx="1936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400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Información</a:t>
            </a:r>
            <a:r>
              <a:rPr lang="es-ES_tradnl" sz="1400" b="1" dirty="0"/>
              <a:t> Laboral </a:t>
            </a:r>
          </a:p>
        </p:txBody>
      </p:sp>
      <p:sp>
        <p:nvSpPr>
          <p:cNvPr id="4107" name="14 CuadroTexto"/>
          <p:cNvSpPr txBox="1">
            <a:spLocks noChangeArrowheads="1"/>
          </p:cNvSpPr>
          <p:nvPr/>
        </p:nvSpPr>
        <p:spPr bwMode="auto">
          <a:xfrm>
            <a:off x="1474227" y="8028384"/>
            <a:ext cx="360547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s-CO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Mayor General HENRY ARMANDO SANABRIA CELY </a:t>
            </a:r>
          </a:p>
        </p:txBody>
      </p:sp>
      <p:grpSp>
        <p:nvGrpSpPr>
          <p:cNvPr id="15" name="Grupo 14"/>
          <p:cNvGrpSpPr/>
          <p:nvPr/>
        </p:nvGrpSpPr>
        <p:grpSpPr>
          <a:xfrm>
            <a:off x="2329517" y="8316416"/>
            <a:ext cx="2827675" cy="847690"/>
            <a:chOff x="2060848" y="8272536"/>
            <a:chExt cx="2747169" cy="847690"/>
          </a:xfrm>
        </p:grpSpPr>
        <p:grpSp>
          <p:nvGrpSpPr>
            <p:cNvPr id="18" name="Grupo 17"/>
            <p:cNvGrpSpPr/>
            <p:nvPr/>
          </p:nvGrpSpPr>
          <p:grpSpPr>
            <a:xfrm>
              <a:off x="2060848" y="8272536"/>
              <a:ext cx="2119060" cy="835968"/>
              <a:chOff x="2378044" y="8258974"/>
              <a:chExt cx="2119060" cy="835968"/>
            </a:xfrm>
          </p:grpSpPr>
          <p:pic>
            <p:nvPicPr>
              <p:cNvPr id="20" name="15 Imagen" descr="3.jpg"/>
              <p:cNvPicPr>
                <a:picLocks noChangeAspect="1"/>
              </p:cNvPicPr>
              <p:nvPr/>
            </p:nvPicPr>
            <p:blipFill rotWithShape="1">
              <a:blip r:embed="rId3" cstate="print"/>
              <a:srcRect l="43555" t="89989" r="43845" b="957"/>
              <a:stretch/>
            </p:blipFill>
            <p:spPr bwMode="auto">
              <a:xfrm>
                <a:off x="3633008" y="8258974"/>
                <a:ext cx="864096" cy="83596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1" name="15 Imagen" descr="3.jpg"/>
              <p:cNvPicPr>
                <a:picLocks noChangeAspect="1"/>
              </p:cNvPicPr>
              <p:nvPr/>
            </p:nvPicPr>
            <p:blipFill rotWithShape="1">
              <a:blip r:embed="rId3" cstate="print"/>
              <a:srcRect l="43555" t="89989" r="43845" b="957"/>
              <a:stretch/>
            </p:blipFill>
            <p:spPr bwMode="auto">
              <a:xfrm>
                <a:off x="2378044" y="8258974"/>
                <a:ext cx="864096" cy="83596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pic>
          <p:nvPicPr>
            <p:cNvPr id="19" name="15 Imagen" descr="3.jpg"/>
            <p:cNvPicPr>
              <a:picLocks noChangeAspect="1"/>
            </p:cNvPicPr>
            <p:nvPr/>
          </p:nvPicPr>
          <p:blipFill rotWithShape="1">
            <a:blip r:embed="rId3" cstate="print"/>
            <a:srcRect l="43555" t="89989" r="43845" b="957"/>
            <a:stretch/>
          </p:blipFill>
          <p:spPr bwMode="auto">
            <a:xfrm>
              <a:off x="3943921" y="8284258"/>
              <a:ext cx="864096" cy="8359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" name="CuadroTexto 1"/>
          <p:cNvSpPr txBox="1"/>
          <p:nvPr/>
        </p:nvSpPr>
        <p:spPr>
          <a:xfrm>
            <a:off x="4810316" y="4655731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4ECE0FB-B536-0E9B-DF17-DE579E6D3B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7973" y="1691681"/>
            <a:ext cx="1368151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1 Marcador de número de diapositiva">
            <a:extLst>
              <a:ext uri="{FF2B5EF4-FFF2-40B4-BE49-F238E27FC236}">
                <a16:creationId xmlns:a16="http://schemas.microsoft.com/office/drawing/2014/main" id="{8E30211B-0194-CDD9-B6BF-EB3846010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4914900" y="8475663"/>
            <a:ext cx="1600200" cy="485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s-CO" dirty="0">
                <a:solidFill>
                  <a:srgbClr val="898989"/>
                </a:solidFill>
                <a:latin typeface="Calibri" panose="020F0502020204030204" pitchFamily="34" charset="0"/>
              </a:rPr>
              <a:t>2</a:t>
            </a:r>
            <a:endParaRPr lang="es-CO" altLang="es-CO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4 Rectángulo"/>
          <p:cNvSpPr>
            <a:spLocks noChangeArrowheads="1"/>
          </p:cNvSpPr>
          <p:nvPr/>
        </p:nvSpPr>
        <p:spPr bwMode="auto">
          <a:xfrm>
            <a:off x="2035175" y="233363"/>
            <a:ext cx="2822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CO" sz="1600" b="1"/>
              <a:t>INFORMACIÓN PERSONAL</a:t>
            </a:r>
          </a:p>
        </p:txBody>
      </p:sp>
      <p:pic>
        <p:nvPicPr>
          <p:cNvPr id="20483" name="3 Imagen" descr="FORMATO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25400"/>
            <a:ext cx="6858000" cy="91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1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s-CO" dirty="0">
                <a:solidFill>
                  <a:srgbClr val="898989"/>
                </a:solidFill>
                <a:latin typeface="Calibri" panose="020F0502020204030204" pitchFamily="34" charset="0"/>
              </a:rPr>
              <a:t>3</a:t>
            </a:r>
            <a:endParaRPr lang="es-CO" altLang="es-CO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4 Rectángulo"/>
          <p:cNvSpPr>
            <a:spLocks noChangeArrowheads="1"/>
          </p:cNvSpPr>
          <p:nvPr/>
        </p:nvSpPr>
        <p:spPr bwMode="auto">
          <a:xfrm>
            <a:off x="1910819" y="633046"/>
            <a:ext cx="29550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16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INFORMACIÓN ACADÉMICA</a:t>
            </a:r>
            <a:endParaRPr lang="es-ES_tradnl" sz="14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1442840" y="8101553"/>
            <a:ext cx="36423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Mayor General HENRY  ARMANDO SANABRIA CELY </a:t>
            </a:r>
          </a:p>
          <a:p>
            <a:pPr algn="ctr" eaLnBrk="1" hangingPunct="1"/>
            <a:r>
              <a:rPr lang="es-CO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2087225" y="8396695"/>
            <a:ext cx="2827675" cy="847690"/>
            <a:chOff x="2060848" y="8272536"/>
            <a:chExt cx="2747169" cy="847690"/>
          </a:xfrm>
        </p:grpSpPr>
        <p:grpSp>
          <p:nvGrpSpPr>
            <p:cNvPr id="11" name="Grupo 10"/>
            <p:cNvGrpSpPr/>
            <p:nvPr/>
          </p:nvGrpSpPr>
          <p:grpSpPr>
            <a:xfrm>
              <a:off x="2060848" y="8272536"/>
              <a:ext cx="2119060" cy="835968"/>
              <a:chOff x="2378044" y="8258974"/>
              <a:chExt cx="2119060" cy="835968"/>
            </a:xfrm>
          </p:grpSpPr>
          <p:pic>
            <p:nvPicPr>
              <p:cNvPr id="12" name="15 Imagen" descr="3.jpg"/>
              <p:cNvPicPr>
                <a:picLocks noChangeAspect="1"/>
              </p:cNvPicPr>
              <p:nvPr/>
            </p:nvPicPr>
            <p:blipFill rotWithShape="1">
              <a:blip r:embed="rId4" cstate="print"/>
              <a:srcRect l="43555" t="89989" r="43845" b="957"/>
              <a:stretch/>
            </p:blipFill>
            <p:spPr bwMode="auto">
              <a:xfrm>
                <a:off x="3633008" y="8258974"/>
                <a:ext cx="864096" cy="83596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13" name="15 Imagen" descr="3.jpg"/>
              <p:cNvPicPr>
                <a:picLocks noChangeAspect="1"/>
              </p:cNvPicPr>
              <p:nvPr/>
            </p:nvPicPr>
            <p:blipFill rotWithShape="1">
              <a:blip r:embed="rId4" cstate="print"/>
              <a:srcRect l="43555" t="89989" r="43845" b="957"/>
              <a:stretch/>
            </p:blipFill>
            <p:spPr bwMode="auto">
              <a:xfrm>
                <a:off x="2378044" y="8258974"/>
                <a:ext cx="864096" cy="83596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pic>
          <p:nvPicPr>
            <p:cNvPr id="16" name="15 Imagen" descr="3.jpg"/>
            <p:cNvPicPr>
              <a:picLocks noChangeAspect="1"/>
            </p:cNvPicPr>
            <p:nvPr/>
          </p:nvPicPr>
          <p:blipFill rotWithShape="1">
            <a:blip r:embed="rId4" cstate="print"/>
            <a:srcRect l="43555" t="89989" r="43845" b="957"/>
            <a:stretch/>
          </p:blipFill>
          <p:spPr bwMode="auto">
            <a:xfrm>
              <a:off x="3943921" y="8284258"/>
              <a:ext cx="864096" cy="8359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aphicFrame>
        <p:nvGraphicFramePr>
          <p:cNvPr id="5" name="6 Tabla">
            <a:extLst>
              <a:ext uri="{FF2B5EF4-FFF2-40B4-BE49-F238E27FC236}">
                <a16:creationId xmlns:a16="http://schemas.microsoft.com/office/drawing/2014/main" id="{575E20ED-F8E0-4DE5-E445-78BDEA9225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079100"/>
              </p:ext>
            </p:extLst>
          </p:nvPr>
        </p:nvGraphicFramePr>
        <p:xfrm>
          <a:off x="350753" y="1162235"/>
          <a:ext cx="6150927" cy="97824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621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86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08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2441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Pregrado</a:t>
                      </a:r>
                      <a:endParaRPr lang="es-ES" sz="110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Institución</a:t>
                      </a:r>
                      <a:endParaRPr lang="es-ES" sz="110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Año</a:t>
                      </a:r>
                      <a:endParaRPr lang="es-ES" sz="110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473">
                <a:tc>
                  <a:txBody>
                    <a:bodyPr/>
                    <a:lstStyle/>
                    <a:p>
                      <a:pPr algn="just"/>
                      <a:r>
                        <a:rPr lang="es-ES" sz="11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Administración Policial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noProof="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Escuela de Cadetes de Policía “General Francisco de Paula Santander”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1999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391">
                <a:tc>
                  <a:txBody>
                    <a:bodyPr/>
                    <a:lstStyle/>
                    <a:p>
                      <a:pPr algn="just"/>
                      <a:r>
                        <a:rPr lang="es-ES" sz="11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Abogado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noProof="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Universidad Militar Nueva Granada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9" name="13 Tabla">
            <a:extLst>
              <a:ext uri="{FF2B5EF4-FFF2-40B4-BE49-F238E27FC236}">
                <a16:creationId xmlns:a16="http://schemas.microsoft.com/office/drawing/2014/main" id="{2B8C1BCF-1E45-902A-2B5C-AEC20C4B1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02103"/>
              </p:ext>
            </p:extLst>
          </p:nvPr>
        </p:nvGraphicFramePr>
        <p:xfrm>
          <a:off x="391243" y="5327963"/>
          <a:ext cx="6110437" cy="233562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6072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3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00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8093"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Modalidades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Institución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Año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41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Diplomado derecho Internacional Humanitario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Colegio Mayor de Nuestra Señora del Rosario</a:t>
                      </a:r>
                      <a:endParaRPr lang="es-CO" sz="1100" kern="1200" noProof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noProof="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1997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640"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Diplomado en legislación militar penal y administrativa</a:t>
                      </a:r>
                      <a:endParaRPr lang="es-CO" sz="1100" kern="1200" noProof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Universidad Militar Nueva Granada</a:t>
                      </a:r>
                      <a:endParaRPr lang="es-CO" sz="1100" kern="1200" noProof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100" kern="1200" noProof="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619"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Diplomado en prospectiva y planeación por escenarios</a:t>
                      </a:r>
                      <a:endParaRPr lang="es-CO" sz="1100" kern="1200" noProof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Escuela de Administración de Negocios EAN.</a:t>
                      </a:r>
                      <a:endParaRPr lang="es-CO" sz="1100" kern="1200" noProof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100" kern="1200" noProof="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2001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0619"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Diplomado en procesamiento de señales e imágenes.</a:t>
                      </a:r>
                      <a:endParaRPr lang="es-CO" sz="1100" kern="1200" noProof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Escuela de Inteligencia y Contrainteligencia</a:t>
                      </a:r>
                      <a:endParaRPr lang="es-CO" sz="1100" kern="1200" noProof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100" kern="1200" noProof="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2004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619"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Diplomado docencia universitaria</a:t>
                      </a:r>
                      <a:endParaRPr lang="es-CO" sz="1100" kern="1200" noProof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Universidad Central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100" kern="1200" noProof="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2006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8ED93648-DE7B-C40F-E573-72AAE0A763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921207"/>
              </p:ext>
            </p:extLst>
          </p:nvPr>
        </p:nvGraphicFramePr>
        <p:xfrm>
          <a:off x="370997" y="2443739"/>
          <a:ext cx="6150927" cy="2377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3042720605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108115149"/>
                    </a:ext>
                  </a:extLst>
                </a:gridCol>
                <a:gridCol w="678319">
                  <a:extLst>
                    <a:ext uri="{9D8B030D-6E8A-4147-A177-3AD203B41FA5}">
                      <a16:colId xmlns:a16="http://schemas.microsoft.com/office/drawing/2014/main" val="1600515108"/>
                    </a:ext>
                  </a:extLst>
                </a:gridCol>
              </a:tblGrid>
              <a:tr h="386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Especializaciones, /Maestrías / Doctorados</a:t>
                      </a:r>
                      <a:endParaRPr lang="es-CO" sz="1100" b="1" i="0" u="none" strike="noStrike" dirty="0">
                        <a:solidFill>
                          <a:srgbClr val="FFFFFF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Institución</a:t>
                      </a:r>
                      <a:endParaRPr lang="es-CO" sz="1100" b="1" i="0" u="none" strike="noStrike" dirty="0">
                        <a:solidFill>
                          <a:srgbClr val="FFFFFF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Año</a:t>
                      </a:r>
                      <a:endParaRPr lang="es-CO" sz="1100" b="1" i="0" u="none" strike="noStrike">
                        <a:solidFill>
                          <a:srgbClr val="FFFFFF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338373"/>
                  </a:ext>
                </a:extLst>
              </a:tr>
              <a:tr h="381551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Especialización en Derecho Administrativo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Universidad Militar “Nueva Granada”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2001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609818"/>
                  </a:ext>
                </a:extLst>
              </a:tr>
              <a:tr h="381551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Especialización en Derecho Penal y Criminología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Universidad Libre de Colombia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2003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1230478"/>
                  </a:ext>
                </a:extLst>
              </a:tr>
              <a:tr h="33601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Especialización  en Seguridad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Escuela de Estudios Superiores de Policía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2007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66159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Especialización  en Investigación    Criminal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Escuela de Investigación Criminal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2012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241798"/>
                  </a:ext>
                </a:extLst>
              </a:tr>
              <a:tr h="459759">
                <a:tc>
                  <a:txBody>
                    <a:bodyPr/>
                    <a:lstStyle/>
                    <a:p>
                      <a:pPr algn="just">
                        <a:tabLst/>
                      </a:pPr>
                      <a:r>
                        <a:rPr lang="es-ES" sz="1100" b="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Curso Alta Gerencia  Internacional </a:t>
                      </a:r>
                      <a:endParaRPr lang="es-CO" sz="1100" b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100" b="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Universidad de los Andes </a:t>
                      </a:r>
                      <a:endParaRPr lang="es-CO" sz="1100" b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2017</a:t>
                      </a:r>
                      <a:endParaRPr lang="es-CO" sz="1100" b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722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120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4 Rectángulo"/>
          <p:cNvSpPr>
            <a:spLocks noChangeArrowheads="1"/>
          </p:cNvSpPr>
          <p:nvPr/>
        </p:nvSpPr>
        <p:spPr bwMode="auto">
          <a:xfrm>
            <a:off x="2035175" y="233363"/>
            <a:ext cx="2822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CO" sz="1600" b="1"/>
              <a:t>INFORMACIÓN PERSONAL</a:t>
            </a:r>
          </a:p>
        </p:txBody>
      </p:sp>
      <p:pic>
        <p:nvPicPr>
          <p:cNvPr id="20483" name="3 Imagen" descr="FORMATO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25400"/>
            <a:ext cx="6858000" cy="91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1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s-CO" dirty="0">
                <a:solidFill>
                  <a:srgbClr val="898989"/>
                </a:solidFill>
                <a:latin typeface="Calibri" panose="020F0502020204030204" pitchFamily="34" charset="0"/>
              </a:rPr>
              <a:t>4</a:t>
            </a:r>
            <a:endParaRPr lang="es-CO" altLang="es-CO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14 CuadroTexto"/>
          <p:cNvSpPr txBox="1">
            <a:spLocks noChangeArrowheads="1"/>
          </p:cNvSpPr>
          <p:nvPr/>
        </p:nvSpPr>
        <p:spPr bwMode="auto">
          <a:xfrm>
            <a:off x="1626263" y="7956375"/>
            <a:ext cx="360547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s-CO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Mayor General HENRY ARMANDO SANABRIA CELY </a:t>
            </a:r>
          </a:p>
        </p:txBody>
      </p:sp>
      <p:sp>
        <p:nvSpPr>
          <p:cNvPr id="17" name="4 Rectángulo"/>
          <p:cNvSpPr>
            <a:spLocks noChangeArrowheads="1"/>
          </p:cNvSpPr>
          <p:nvPr/>
        </p:nvSpPr>
        <p:spPr bwMode="auto">
          <a:xfrm>
            <a:off x="1910819" y="611560"/>
            <a:ext cx="29550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1600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INFORMACIÓN</a:t>
            </a:r>
            <a:r>
              <a:rPr lang="es-ES_tradnl" sz="1600" b="1" dirty="0"/>
              <a:t> ACADÉMICA</a:t>
            </a:r>
            <a:endParaRPr lang="es-ES_tradnl" sz="1400" b="1" dirty="0"/>
          </a:p>
        </p:txBody>
      </p:sp>
      <p:grpSp>
        <p:nvGrpSpPr>
          <p:cNvPr id="18" name="Grupo 17"/>
          <p:cNvGrpSpPr/>
          <p:nvPr/>
        </p:nvGrpSpPr>
        <p:grpSpPr>
          <a:xfrm>
            <a:off x="2060848" y="8244408"/>
            <a:ext cx="2827675" cy="847690"/>
            <a:chOff x="2060848" y="8272536"/>
            <a:chExt cx="2747169" cy="847690"/>
          </a:xfrm>
        </p:grpSpPr>
        <p:grpSp>
          <p:nvGrpSpPr>
            <p:cNvPr id="19" name="Grupo 18"/>
            <p:cNvGrpSpPr/>
            <p:nvPr/>
          </p:nvGrpSpPr>
          <p:grpSpPr>
            <a:xfrm>
              <a:off x="2060848" y="8272536"/>
              <a:ext cx="2119060" cy="835968"/>
              <a:chOff x="2378044" y="8258974"/>
              <a:chExt cx="2119060" cy="835968"/>
            </a:xfrm>
          </p:grpSpPr>
          <p:pic>
            <p:nvPicPr>
              <p:cNvPr id="21" name="15 Imagen" descr="3.jpg"/>
              <p:cNvPicPr>
                <a:picLocks noChangeAspect="1"/>
              </p:cNvPicPr>
              <p:nvPr/>
            </p:nvPicPr>
            <p:blipFill rotWithShape="1">
              <a:blip r:embed="rId4" cstate="print"/>
              <a:srcRect l="43555" t="89989" r="43845" b="957"/>
              <a:stretch/>
            </p:blipFill>
            <p:spPr bwMode="auto">
              <a:xfrm>
                <a:off x="3633008" y="8258974"/>
                <a:ext cx="864096" cy="83596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2" name="15 Imagen" descr="3.jpg"/>
              <p:cNvPicPr>
                <a:picLocks noChangeAspect="1"/>
              </p:cNvPicPr>
              <p:nvPr/>
            </p:nvPicPr>
            <p:blipFill rotWithShape="1">
              <a:blip r:embed="rId4" cstate="print"/>
              <a:srcRect l="43555" t="89989" r="43845" b="957"/>
              <a:stretch/>
            </p:blipFill>
            <p:spPr bwMode="auto">
              <a:xfrm>
                <a:off x="2378044" y="8258974"/>
                <a:ext cx="864096" cy="83596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pic>
          <p:nvPicPr>
            <p:cNvPr id="20" name="15 Imagen" descr="3.jpg"/>
            <p:cNvPicPr>
              <a:picLocks noChangeAspect="1"/>
            </p:cNvPicPr>
            <p:nvPr/>
          </p:nvPicPr>
          <p:blipFill rotWithShape="1">
            <a:blip r:embed="rId4" cstate="print"/>
            <a:srcRect l="43555" t="89989" r="43845" b="957"/>
            <a:stretch/>
          </p:blipFill>
          <p:spPr bwMode="auto">
            <a:xfrm>
              <a:off x="3943921" y="8284258"/>
              <a:ext cx="864096" cy="8359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E3D46512-54CB-BBFD-5415-B3BADF25A7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697" y="1132157"/>
            <a:ext cx="6090432" cy="656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153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4 Rectángulo"/>
          <p:cNvSpPr>
            <a:spLocks noChangeArrowheads="1"/>
          </p:cNvSpPr>
          <p:nvPr/>
        </p:nvSpPr>
        <p:spPr bwMode="auto">
          <a:xfrm>
            <a:off x="2035175" y="233363"/>
            <a:ext cx="2822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CO" sz="1600" b="1"/>
              <a:t>INFORMACIÓN PERSONAL</a:t>
            </a:r>
          </a:p>
        </p:txBody>
      </p:sp>
      <p:pic>
        <p:nvPicPr>
          <p:cNvPr id="20483" name="3 Imagen" descr="FORMATO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25400"/>
            <a:ext cx="6858000" cy="91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1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s-CO" dirty="0">
                <a:solidFill>
                  <a:srgbClr val="898989"/>
                </a:solidFill>
                <a:latin typeface="Calibri" panose="020F0502020204030204" pitchFamily="34" charset="0"/>
              </a:rPr>
              <a:t>5</a:t>
            </a:r>
            <a:endParaRPr lang="es-CO" altLang="es-CO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4 Rectángulo"/>
          <p:cNvSpPr>
            <a:spLocks noChangeArrowheads="1"/>
          </p:cNvSpPr>
          <p:nvPr/>
        </p:nvSpPr>
        <p:spPr bwMode="auto">
          <a:xfrm>
            <a:off x="1583283" y="683568"/>
            <a:ext cx="37179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16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RECONOCIMIENTOS  Y ESTÍMULOS</a:t>
            </a:r>
          </a:p>
        </p:txBody>
      </p:sp>
      <p:sp>
        <p:nvSpPr>
          <p:cNvPr id="18" name="2 Rectángulo"/>
          <p:cNvSpPr>
            <a:spLocks noChangeArrowheads="1"/>
          </p:cNvSpPr>
          <p:nvPr/>
        </p:nvSpPr>
        <p:spPr bwMode="auto">
          <a:xfrm>
            <a:off x="460374" y="4419074"/>
            <a:ext cx="5972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16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INFORMACIÓN DISCIPLINARIA ADMINISTRATIVA Y PENAL </a:t>
            </a:r>
          </a:p>
        </p:txBody>
      </p:sp>
      <p:graphicFrame>
        <p:nvGraphicFramePr>
          <p:cNvPr id="19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730834"/>
              </p:ext>
            </p:extLst>
          </p:nvPr>
        </p:nvGraphicFramePr>
        <p:xfrm>
          <a:off x="436563" y="5178125"/>
          <a:ext cx="5933514" cy="2562227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3152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2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2627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Organismo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Resultado</a:t>
                      </a:r>
                      <a:endParaRPr lang="es-ES" sz="1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800">
                <a:tc>
                  <a:txBody>
                    <a:bodyPr/>
                    <a:lstStyle/>
                    <a:p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Policía Nacional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No Registra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Procuraduría General de la Nación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No Registra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800">
                <a:tc>
                  <a:txBody>
                    <a:bodyPr/>
                    <a:lstStyle/>
                    <a:p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Contraloría General de la Republica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No Registra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800">
                <a:tc>
                  <a:txBody>
                    <a:bodyPr/>
                    <a:lstStyle/>
                    <a:p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Fiscalía General de la Nación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No Registra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800">
                <a:tc>
                  <a:txBody>
                    <a:bodyPr/>
                    <a:lstStyle/>
                    <a:p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Justicia Penal Militar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No Registra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800">
                <a:tc>
                  <a:txBody>
                    <a:bodyPr/>
                    <a:lstStyle/>
                    <a:p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Suspensiones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No Registra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800">
                <a:tc>
                  <a:txBody>
                    <a:bodyPr/>
                    <a:lstStyle/>
                    <a:p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Embargos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No Registra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4" name="14 CuadroTexto"/>
          <p:cNvSpPr txBox="1">
            <a:spLocks noChangeArrowheads="1"/>
          </p:cNvSpPr>
          <p:nvPr/>
        </p:nvSpPr>
        <p:spPr bwMode="auto">
          <a:xfrm>
            <a:off x="1714361" y="7947447"/>
            <a:ext cx="360547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s-CO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Mayor General HENRY ARMANDO SANABRIA CELY </a:t>
            </a:r>
          </a:p>
        </p:txBody>
      </p:sp>
      <p:grpSp>
        <p:nvGrpSpPr>
          <p:cNvPr id="17" name="Grupo 16"/>
          <p:cNvGrpSpPr/>
          <p:nvPr/>
        </p:nvGrpSpPr>
        <p:grpSpPr>
          <a:xfrm>
            <a:off x="1988840" y="8260814"/>
            <a:ext cx="2827675" cy="847690"/>
            <a:chOff x="2060848" y="8272536"/>
            <a:chExt cx="2747169" cy="847690"/>
          </a:xfrm>
        </p:grpSpPr>
        <p:grpSp>
          <p:nvGrpSpPr>
            <p:cNvPr id="20" name="Grupo 19"/>
            <p:cNvGrpSpPr/>
            <p:nvPr/>
          </p:nvGrpSpPr>
          <p:grpSpPr>
            <a:xfrm>
              <a:off x="2060848" y="8272536"/>
              <a:ext cx="2119060" cy="835968"/>
              <a:chOff x="2378044" y="8258974"/>
              <a:chExt cx="2119060" cy="835968"/>
            </a:xfrm>
          </p:grpSpPr>
          <p:pic>
            <p:nvPicPr>
              <p:cNvPr id="22" name="15 Imagen" descr="3.jpg"/>
              <p:cNvPicPr>
                <a:picLocks noChangeAspect="1"/>
              </p:cNvPicPr>
              <p:nvPr/>
            </p:nvPicPr>
            <p:blipFill rotWithShape="1">
              <a:blip r:embed="rId4" cstate="print"/>
              <a:srcRect l="43555" t="89989" r="43845" b="957"/>
              <a:stretch/>
            </p:blipFill>
            <p:spPr bwMode="auto">
              <a:xfrm>
                <a:off x="3633008" y="8258974"/>
                <a:ext cx="864096" cy="83596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3" name="15 Imagen" descr="3.jpg"/>
              <p:cNvPicPr>
                <a:picLocks noChangeAspect="1"/>
              </p:cNvPicPr>
              <p:nvPr/>
            </p:nvPicPr>
            <p:blipFill rotWithShape="1">
              <a:blip r:embed="rId4" cstate="print"/>
              <a:srcRect l="43555" t="89989" r="43845" b="957"/>
              <a:stretch/>
            </p:blipFill>
            <p:spPr bwMode="auto">
              <a:xfrm>
                <a:off x="2378044" y="8258974"/>
                <a:ext cx="864096" cy="83596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pic>
          <p:nvPicPr>
            <p:cNvPr id="21" name="15 Imagen" descr="3.jpg"/>
            <p:cNvPicPr>
              <a:picLocks noChangeAspect="1"/>
            </p:cNvPicPr>
            <p:nvPr/>
          </p:nvPicPr>
          <p:blipFill rotWithShape="1">
            <a:blip r:embed="rId4" cstate="print"/>
            <a:srcRect l="43555" t="89989" r="43845" b="957"/>
            <a:stretch/>
          </p:blipFill>
          <p:spPr bwMode="auto">
            <a:xfrm>
              <a:off x="3943921" y="8284258"/>
              <a:ext cx="864096" cy="8359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15367430-72E3-61F6-48B6-0C81B30040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273" y="1403648"/>
            <a:ext cx="5968501" cy="238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199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4 Rectángulo"/>
          <p:cNvSpPr>
            <a:spLocks noChangeArrowheads="1"/>
          </p:cNvSpPr>
          <p:nvPr/>
        </p:nvSpPr>
        <p:spPr bwMode="auto">
          <a:xfrm>
            <a:off x="2035175" y="233363"/>
            <a:ext cx="2822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CO" sz="1600" b="1"/>
              <a:t>INFORMACIÓN PERSONAL</a:t>
            </a:r>
          </a:p>
        </p:txBody>
      </p:sp>
      <p:pic>
        <p:nvPicPr>
          <p:cNvPr id="20483" name="3 Imagen" descr="FORMATO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25400"/>
            <a:ext cx="6858000" cy="91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1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s-CO" dirty="0">
                <a:solidFill>
                  <a:srgbClr val="898989"/>
                </a:solidFill>
                <a:latin typeface="Calibri" panose="020F0502020204030204" pitchFamily="34" charset="0"/>
              </a:rPr>
              <a:t>6</a:t>
            </a:r>
            <a:endParaRPr lang="es-CO" altLang="es-CO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1272124" y="630052"/>
            <a:ext cx="42987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16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PRINCIPALES CARGOS DESEMPEÑADOS</a:t>
            </a:r>
          </a:p>
        </p:txBody>
      </p:sp>
      <p:sp>
        <p:nvSpPr>
          <p:cNvPr id="14" name="14 CuadroTexto"/>
          <p:cNvSpPr txBox="1">
            <a:spLocks noChangeArrowheads="1"/>
          </p:cNvSpPr>
          <p:nvPr/>
        </p:nvSpPr>
        <p:spPr bwMode="auto">
          <a:xfrm>
            <a:off x="1773047" y="8100392"/>
            <a:ext cx="360547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s-CO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Mayor General HENRY ARMANDO SANABRIA CELY </a:t>
            </a:r>
          </a:p>
        </p:txBody>
      </p:sp>
      <p:grpSp>
        <p:nvGrpSpPr>
          <p:cNvPr id="15" name="Grupo 14"/>
          <p:cNvGrpSpPr/>
          <p:nvPr/>
        </p:nvGrpSpPr>
        <p:grpSpPr>
          <a:xfrm>
            <a:off x="2007656" y="8253523"/>
            <a:ext cx="2827675" cy="847690"/>
            <a:chOff x="2060848" y="8272536"/>
            <a:chExt cx="2747169" cy="847690"/>
          </a:xfrm>
        </p:grpSpPr>
        <p:grpSp>
          <p:nvGrpSpPr>
            <p:cNvPr id="16" name="Grupo 15"/>
            <p:cNvGrpSpPr/>
            <p:nvPr/>
          </p:nvGrpSpPr>
          <p:grpSpPr>
            <a:xfrm>
              <a:off x="2060848" y="8272536"/>
              <a:ext cx="2119060" cy="835968"/>
              <a:chOff x="2378044" y="8258974"/>
              <a:chExt cx="2119060" cy="835968"/>
            </a:xfrm>
          </p:grpSpPr>
          <p:pic>
            <p:nvPicPr>
              <p:cNvPr id="18" name="15 Imagen" descr="3.jpg"/>
              <p:cNvPicPr>
                <a:picLocks noChangeAspect="1"/>
              </p:cNvPicPr>
              <p:nvPr/>
            </p:nvPicPr>
            <p:blipFill rotWithShape="1">
              <a:blip r:embed="rId4" cstate="print"/>
              <a:srcRect l="43555" t="89989" r="43845" b="957"/>
              <a:stretch/>
            </p:blipFill>
            <p:spPr bwMode="auto">
              <a:xfrm>
                <a:off x="3633008" y="8258974"/>
                <a:ext cx="864096" cy="83596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19" name="15 Imagen" descr="3.jpg"/>
              <p:cNvPicPr>
                <a:picLocks noChangeAspect="1"/>
              </p:cNvPicPr>
              <p:nvPr/>
            </p:nvPicPr>
            <p:blipFill rotWithShape="1">
              <a:blip r:embed="rId4" cstate="print"/>
              <a:srcRect l="43555" t="89989" r="43845" b="957"/>
              <a:stretch/>
            </p:blipFill>
            <p:spPr bwMode="auto">
              <a:xfrm>
                <a:off x="2378044" y="8258974"/>
                <a:ext cx="864096" cy="83596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pic>
          <p:nvPicPr>
            <p:cNvPr id="17" name="15 Imagen" descr="3.jpg"/>
            <p:cNvPicPr>
              <a:picLocks noChangeAspect="1"/>
            </p:cNvPicPr>
            <p:nvPr/>
          </p:nvPicPr>
          <p:blipFill rotWithShape="1">
            <a:blip r:embed="rId4" cstate="print"/>
            <a:srcRect l="43555" t="89989" r="43845" b="957"/>
            <a:stretch/>
          </p:blipFill>
          <p:spPr bwMode="auto">
            <a:xfrm>
              <a:off x="3943921" y="8284258"/>
              <a:ext cx="864096" cy="8359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AD2728D-5E1B-6A2D-906C-B8AFA4085F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578691"/>
              </p:ext>
            </p:extLst>
          </p:nvPr>
        </p:nvGraphicFramePr>
        <p:xfrm>
          <a:off x="476670" y="1019743"/>
          <a:ext cx="5889647" cy="689809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679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0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6936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Grado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Cargo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ST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Grupo Recolección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ST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Análisis y Evaluación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TE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Grupo de Evaluación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TE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Grupo Recolección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TE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Grupo Inteligencia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93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TE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Oficial de Seguridad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TE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de la SIJIN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TE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Comandante Compañía Auxiliares Bachilleres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TE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Asuntos Disciplinarios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CT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Administrativo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970395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CT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Subjefe Grupo Inteligencia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846535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CT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Grupo Procesamiento de Señales e Imágenes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0603082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MY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Grupo Procesamiento de Señales e Imágenes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727860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MY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Regional de Inteligencia Barranquilla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122141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MY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Decano Facultad Administración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2406609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MY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Grupo Procesamiento de Señales e Imágenes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870745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TC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Grupo Procesamiento de Señales e Imágenes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7414738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TC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Área Producción de Inteligencia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4815644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TC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Secretario Privado DIPON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1317426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CR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Adjunto de Policía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6932839"/>
                  </a:ext>
                </a:extLst>
              </a:tr>
              <a:tr h="241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CR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Subdirector (a) de Sanidad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093414"/>
                  </a:ext>
                </a:extLst>
              </a:tr>
              <a:tr h="3126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BG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Director de Sanidad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6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BG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Comandante Policía Metropolitana de Cartagena de Indias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533125"/>
                  </a:ext>
                </a:extLst>
              </a:tr>
              <a:tr h="3126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BG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Director  Administrativo y Financiero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1009025"/>
                  </a:ext>
                </a:extLst>
              </a:tr>
              <a:tr h="3126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MG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Jefe Nacional de Administración de Recursos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9010015"/>
                  </a:ext>
                </a:extLst>
              </a:tr>
              <a:tr h="3126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MG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100" u="none" strike="noStrike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Director  General de la Policía Nacional de Colombia 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7528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8494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4736</TotalTime>
  <Words>501</Words>
  <Application>Microsoft Office PowerPoint</Application>
  <PresentationFormat>Presentación en pantalla (4:3)</PresentationFormat>
  <Paragraphs>160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Microsoft Sans Serif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jsanchez</dc:creator>
  <cp:lastModifiedBy>DITAH GRUAS-ASCEN</cp:lastModifiedBy>
  <cp:revision>659</cp:revision>
  <cp:lastPrinted>2022-09-08T14:27:56Z</cp:lastPrinted>
  <dcterms:created xsi:type="dcterms:W3CDTF">2007-08-24T13:16:58Z</dcterms:created>
  <dcterms:modified xsi:type="dcterms:W3CDTF">2022-09-08T19:46:43Z</dcterms:modified>
</cp:coreProperties>
</file>